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79" r:id="rId4"/>
    <p:sldId id="260" r:id="rId5"/>
    <p:sldId id="261" r:id="rId6"/>
    <p:sldId id="262" r:id="rId7"/>
    <p:sldId id="264" r:id="rId8"/>
    <p:sldId id="265" r:id="rId9"/>
    <p:sldId id="27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5" Type="http://schemas.openxmlformats.org/officeDocument/2006/relationships/image" Target="../media/image2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Relationship Id="rId14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82E1B-EA42-4C0E-8877-251DB100313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D460B-C844-4229-A512-88E16F180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3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D460B-C844-4229-A512-88E16F1808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85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D460B-C844-4229-A512-88E16F1808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88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D460B-C844-4229-A512-88E16F1808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24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2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08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7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6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4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48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34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3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4F654-E667-4991-8EDA-2E356B3ECBAE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F07F8-A4BD-4B8D-9E8B-25923CD1B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1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4.wmf"/><Relationship Id="rId9" Type="http://schemas.openxmlformats.org/officeDocument/2006/relationships/image" Target="../media/image8.png"/><Relationship Id="rId1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19.bin"/><Relationship Id="rId26" Type="http://schemas.openxmlformats.org/officeDocument/2006/relationships/oleObject" Target="../embeddings/oleObject22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19.wmf"/><Relationship Id="rId34" Type="http://schemas.openxmlformats.org/officeDocument/2006/relationships/oleObject" Target="../embeddings/oleObject26.bin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17.wmf"/><Relationship Id="rId25" Type="http://schemas.openxmlformats.org/officeDocument/2006/relationships/image" Target="../media/image29.png"/><Relationship Id="rId33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.bin"/><Relationship Id="rId20" Type="http://schemas.openxmlformats.org/officeDocument/2006/relationships/oleObject" Target="../embeddings/oleObject20.bin"/><Relationship Id="rId29" Type="http://schemas.openxmlformats.org/officeDocument/2006/relationships/image" Target="../media/image22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4.wmf"/><Relationship Id="rId24" Type="http://schemas.openxmlformats.org/officeDocument/2006/relationships/image" Target="../media/image28.png"/><Relationship Id="rId32" Type="http://schemas.openxmlformats.org/officeDocument/2006/relationships/oleObject" Target="../embeddings/oleObject25.bin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23" Type="http://schemas.openxmlformats.org/officeDocument/2006/relationships/image" Target="../media/image20.wmf"/><Relationship Id="rId28" Type="http://schemas.openxmlformats.org/officeDocument/2006/relationships/oleObject" Target="../embeddings/oleObject23.bin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18.wmf"/><Relationship Id="rId31" Type="http://schemas.openxmlformats.org/officeDocument/2006/relationships/image" Target="../media/image23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7.bin"/><Relationship Id="rId22" Type="http://schemas.openxmlformats.org/officeDocument/2006/relationships/oleObject" Target="../embeddings/oleObject21.bin"/><Relationship Id="rId27" Type="http://schemas.openxmlformats.org/officeDocument/2006/relationships/image" Target="../media/image21.wmf"/><Relationship Id="rId30" Type="http://schemas.openxmlformats.org/officeDocument/2006/relationships/oleObject" Target="../embeddings/oleObject24.bin"/><Relationship Id="rId35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0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9.bin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11" Type="http://schemas.openxmlformats.org/officeDocument/2006/relationships/image" Target="../media/image36.png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9.wmf"/><Relationship Id="rId4" Type="http://schemas.openxmlformats.org/officeDocument/2006/relationships/image" Target="../media/image32.png"/><Relationship Id="rId9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7" y="429645"/>
            <a:ext cx="11537556" cy="6647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85403" y="126610"/>
            <a:ext cx="60772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BD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0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830" y="1841679"/>
            <a:ext cx="61005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মোঃকামরুজ্জামান বিশ্বাস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পিপরুল বালিকা উচ্চ বিদ্যালয়,নাটোর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Email-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kzamantqi2@ gmail.com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67736" y="1703293"/>
            <a:ext cx="25656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শ্রেণী- নবম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বিষয়-গণিত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অধ্যায়-পঞ্চম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সময়-৪৫মিনিট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0306" y="645459"/>
            <a:ext cx="3191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297769" y="1841679"/>
            <a:ext cx="1777286" cy="241615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2325189" y="783771"/>
                <a:ext cx="7589520" cy="2468880"/>
              </a:xfrm>
              <a:prstGeom prst="roundRect">
                <a:avLst/>
              </a:prstGeom>
              <a:solidFill>
                <a:srgbClr val="92D050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</m:oMath>
                  </m:oMathPara>
                </a14:m>
                <a:endParaRPr lang="en-US" sz="60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6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6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6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6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en-US" sz="6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189" y="783771"/>
                <a:ext cx="7589520" cy="246888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107474" y="3367513"/>
            <a:ext cx="5747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বলোত তোমোরা কি দেখতে পাচ্ছ ?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3128553" y="5068057"/>
            <a:ext cx="6453051" cy="1123406"/>
          </a:xfrm>
          <a:prstGeom prst="flowChartTerminator">
            <a:avLst/>
          </a:prstGeom>
          <a:solidFill>
            <a:srgbClr val="FF0000"/>
          </a:solidFill>
          <a:ln w="7620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73657" y="5168095"/>
            <a:ext cx="56925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i="1" dirty="0" smtClean="0">
                <a:ln w="0"/>
                <a:solidFill>
                  <a:prstClr val="black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 চলক বিশিষ্ট সমীকরণ</a:t>
            </a:r>
            <a:endParaRPr lang="en-US" sz="5400" dirty="0">
              <a:ln w="0"/>
              <a:solidFill>
                <a:prstClr val="black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363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59099" y="487680"/>
            <a:ext cx="4799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1417320"/>
            <a:ext cx="6736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◊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চলকের ধারণা ব্যাখ্যা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125206"/>
            <a:ext cx="7940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◊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সমীকরণ ও অভেদের পার্থক্য করতে পারবে।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2922657"/>
            <a:ext cx="7254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◊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একঘাত সমীকরণ সমাধান করতে পারবে।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471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668273"/>
              </p:ext>
            </p:extLst>
          </p:nvPr>
        </p:nvGraphicFramePr>
        <p:xfrm>
          <a:off x="4345922" y="183487"/>
          <a:ext cx="2468748" cy="2475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" name="Equation" r:id="rId3" imgW="799920" imgH="1282680" progId="Equation.3">
                  <p:embed/>
                </p:oleObj>
              </mc:Choice>
              <mc:Fallback>
                <p:oleObj name="Equation" r:id="rId3" imgW="799920" imgH="1282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45922" y="183487"/>
                        <a:ext cx="2468748" cy="2475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353751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3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756721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4" name="Equation" r:id="rId7" imgW="114120" imgH="215640" progId="Equation.3">
                  <p:embed/>
                </p:oleObj>
              </mc:Choice>
              <mc:Fallback>
                <p:oleObj name="Equation" r:id="rId7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9666" y="3061536"/>
                <a:ext cx="1046313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এই ৩টি সমীকরণের অজ্ঞাত রাশি 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</m:oMath>
                </a14:m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নিয়ে গঠিত  সেট হবে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s=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66" y="3061536"/>
                <a:ext cx="10463134" cy="1200329"/>
              </a:xfrm>
              <a:prstGeom prst="rect">
                <a:avLst/>
              </a:prstGeom>
              <a:blipFill rotWithShape="0">
                <a:blip r:embed="rId8"/>
                <a:stretch>
                  <a:fillRect l="-1807" t="-6599" b="-18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3487" y="4422119"/>
                <a:ext cx="10084841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**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সমীকরণের যে অক্ষর প্রতীকের মান কোন সেটের উপাদান বুঝায় 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 চলক বলে।</a:t>
                </a:r>
              </a:p>
              <a:p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**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চলক স্বাধারণত শেষের দিকের অক্ষর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𝑦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,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𝑧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দিয়ে প্রকাশ করা হয়।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87" y="4422119"/>
                <a:ext cx="10084841" cy="1754326"/>
              </a:xfrm>
              <a:prstGeom prst="rect">
                <a:avLst/>
              </a:prstGeom>
              <a:blipFill rotWithShape="0">
                <a:blip r:embed="rId9"/>
                <a:stretch>
                  <a:fillRect l="-1874" t="-5208" r="-1814" b="-12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367760"/>
              </p:ext>
            </p:extLst>
          </p:nvPr>
        </p:nvGraphicFramePr>
        <p:xfrm>
          <a:off x="867537" y="183487"/>
          <a:ext cx="2318067" cy="2033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" name="Equation" r:id="rId10" imgW="723600" imgH="634680" progId="Equation.3">
                  <p:embed/>
                </p:oleObj>
              </mc:Choice>
              <mc:Fallback>
                <p:oleObj name="Equation" r:id="rId10" imgW="72360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67537" y="183487"/>
                        <a:ext cx="2318067" cy="2033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590344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" name="Equation" r:id="rId12" imgW="114120" imgH="215640" progId="Equation.3">
                  <p:embed/>
                </p:oleObj>
              </mc:Choice>
              <mc:Fallback>
                <p:oleObj name="Equation" r:id="rId12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780361"/>
              </p:ext>
            </p:extLst>
          </p:nvPr>
        </p:nvGraphicFramePr>
        <p:xfrm>
          <a:off x="8950325" y="153988"/>
          <a:ext cx="1679575" cy="2747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7" name="Equation" r:id="rId13" imgW="672840" imgH="1447560" progId="Equation.3">
                  <p:embed/>
                </p:oleObj>
              </mc:Choice>
              <mc:Fallback>
                <p:oleObj name="Equation" r:id="rId13" imgW="672840" imgH="1447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950325" y="153988"/>
                        <a:ext cx="1679575" cy="2747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177631"/>
              </p:ext>
            </p:extLst>
          </p:nvPr>
        </p:nvGraphicFramePr>
        <p:xfrm>
          <a:off x="1173256" y="3489801"/>
          <a:ext cx="2977403" cy="932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" name="Equation" r:id="rId15" imgW="1257120" imgH="393480" progId="Equation.3">
                  <p:embed/>
                </p:oleObj>
              </mc:Choice>
              <mc:Fallback>
                <p:oleObj name="Equation" r:id="rId15" imgW="12571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73256" y="3489801"/>
                        <a:ext cx="2977403" cy="9323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101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034092" y="755359"/>
            <a:ext cx="0" cy="47914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6753" y="-17510"/>
            <a:ext cx="1768839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সমীকরণ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6358" y="125484"/>
            <a:ext cx="2317907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চলকের সর্বোচ্চ ঘাত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651372" y="93269"/>
            <a:ext cx="1559863" cy="52322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মূলের সংখ্যা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950896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6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461184" y="891518"/>
            <a:ext cx="5391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2</a:t>
            </a:r>
          </a:p>
          <a:p>
            <a:endParaRPr lang="en-US" sz="4000" dirty="0" smtClean="0"/>
          </a:p>
          <a:p>
            <a:r>
              <a:rPr lang="en-US" sz="4000" dirty="0" smtClean="0"/>
              <a:t>2</a:t>
            </a:r>
          </a:p>
          <a:p>
            <a:endParaRPr lang="en-US" sz="4000" dirty="0" smtClean="0">
              <a:solidFill>
                <a:srgbClr val="FF0000"/>
              </a:solidFill>
            </a:endParaRPr>
          </a:p>
          <a:p>
            <a:endParaRPr lang="en-US" sz="4000" dirty="0" smtClean="0"/>
          </a:p>
          <a:p>
            <a:r>
              <a:rPr lang="en-US" sz="4000" dirty="0" smtClean="0"/>
              <a:t>1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7546520" y="702838"/>
            <a:ext cx="104852" cy="4793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163427" y="616489"/>
            <a:ext cx="9593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873534" y="891518"/>
            <a:ext cx="4244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2</a:t>
            </a:r>
          </a:p>
          <a:p>
            <a:endParaRPr lang="en-US" sz="4000" dirty="0" smtClean="0"/>
          </a:p>
          <a:p>
            <a:r>
              <a:rPr lang="en-US" sz="4000" dirty="0" smtClean="0"/>
              <a:t>2</a:t>
            </a:r>
          </a:p>
          <a:p>
            <a:endParaRPr lang="en-US" sz="4000" dirty="0" smtClean="0"/>
          </a:p>
          <a:p>
            <a:endParaRPr lang="en-US" sz="4000" dirty="0" smtClean="0"/>
          </a:p>
          <a:p>
            <a:r>
              <a:rPr lang="en-US" sz="4000" dirty="0" smtClean="0"/>
              <a:t>1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786753" y="5582414"/>
            <a:ext cx="9623686" cy="899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425361"/>
              </p:ext>
            </p:extLst>
          </p:nvPr>
        </p:nvGraphicFramePr>
        <p:xfrm>
          <a:off x="468313" y="628650"/>
          <a:ext cx="5641975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" name="Equation" r:id="rId5" imgW="1091880" imgH="914400" progId="Equation.3">
                  <p:embed/>
                </p:oleObj>
              </mc:Choice>
              <mc:Fallback>
                <p:oleObj name="Equation" r:id="rId5" imgW="109188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8313" y="628650"/>
                        <a:ext cx="5641975" cy="45815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13606" y="5830769"/>
            <a:ext cx="4883971" cy="5773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সমীকরণের বৈশিষ্ট গুলো বলো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1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/>
      <p:bldP spid="26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982789" y="1213132"/>
            <a:ext cx="0" cy="48570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1122" y="355157"/>
            <a:ext cx="1768839" cy="707886"/>
          </a:xfrm>
          <a:prstGeom prst="rect">
            <a:avLst/>
          </a:prstGeom>
          <a:solidFill>
            <a:srgbClr val="00B050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সমীকরণ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59099" y="622508"/>
            <a:ext cx="2306822" cy="400110"/>
          </a:xfrm>
          <a:prstGeom prst="rect">
            <a:avLst/>
          </a:prstGeom>
          <a:solidFill>
            <a:srgbClr val="FF0000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চলকের সর্বোচ্চ ঘাত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0301127" y="558779"/>
            <a:ext cx="1573976" cy="523220"/>
          </a:xfrm>
          <a:prstGeom prst="rect">
            <a:avLst/>
          </a:prstGeom>
          <a:solidFill>
            <a:srgbClr val="92D050"/>
          </a:solidFill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মূলের সংখ্যা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1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025640" y="1734413"/>
            <a:ext cx="7495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2</a:t>
            </a:r>
          </a:p>
          <a:p>
            <a:endParaRPr lang="en-US" sz="4000" dirty="0" smtClean="0"/>
          </a:p>
          <a:p>
            <a:r>
              <a:rPr lang="en-US" sz="4000" dirty="0" smtClean="0"/>
              <a:t>2</a:t>
            </a:r>
          </a:p>
          <a:p>
            <a:endParaRPr lang="en-US" sz="4000" dirty="0" smtClean="0"/>
          </a:p>
          <a:p>
            <a:r>
              <a:rPr lang="en-US" sz="4000" dirty="0" smtClean="0"/>
              <a:t>3</a:t>
            </a:r>
            <a:endParaRPr lang="en-US" sz="4000" dirty="0"/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9616199" y="1172436"/>
            <a:ext cx="2342" cy="48208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09798" y="1114461"/>
            <a:ext cx="11458103" cy="899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618541" y="1499798"/>
            <a:ext cx="18935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অসংখ্য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en-US" sz="4000" dirty="0" smtClean="0"/>
          </a:p>
          <a:p>
            <a:r>
              <a:rPr lang="bn-BD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অসংখ্য</a:t>
            </a:r>
            <a:endParaRPr lang="en-US" sz="4000" dirty="0" smtClean="0"/>
          </a:p>
          <a:p>
            <a:endParaRPr lang="en-US" sz="4000" dirty="0" smtClean="0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751122" y="6025253"/>
            <a:ext cx="9623686" cy="899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18905"/>
              </p:ext>
            </p:extLst>
          </p:nvPr>
        </p:nvGraphicFramePr>
        <p:xfrm>
          <a:off x="0" y="1329112"/>
          <a:ext cx="7875587" cy="365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2" name="Equation" r:id="rId5" imgW="1981080" imgH="761760" progId="Equation.3">
                  <p:embed/>
                </p:oleObj>
              </mc:Choice>
              <mc:Fallback>
                <p:oleObj name="Equation" r:id="rId5" imgW="1981080" imgH="7617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1329112"/>
                        <a:ext cx="7875587" cy="3651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9466146" y="4143390"/>
            <a:ext cx="20459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অসংখ্য</a:t>
            </a:r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422" y="6209542"/>
            <a:ext cx="5472953" cy="497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সমীকরণের বৈশিষ্ট গুলো বলো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359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/>
      <p:bldP spid="26" grpId="0"/>
      <p:bldP spid="19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41" y="884"/>
            <a:ext cx="5010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সমীকরণ ও অভেদের পার্থক্য-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6508848" y="721008"/>
            <a:ext cx="124245" cy="61859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09653" y="1349961"/>
            <a:ext cx="11687963" cy="66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92329" y="708770"/>
                <a:ext cx="554672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সমীকরণ</a:t>
                </a:r>
              </a:p>
              <a:p>
                <a:endParaRPr lang="bn-BD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১সমান চিহ্নের দুই পক্ষে দুইটি বহুপদী ।</a:t>
                </a:r>
              </a:p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থাকতে পারে অথবা এক পক্ষে শুন্য থাকতে পারে।</a:t>
                </a:r>
                <a:endParaRPr lang="bn-BD" sz="2800" b="1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28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 উভয় পক্ষে ব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হুপদীর মাত্রা অসমান হতে পারে।</a:t>
                </a:r>
              </a:p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 চলকের এক বা একাধিক মানের জন্য সমতাটি সত্য হয়।</a:t>
                </a:r>
              </a:p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 চলকের মানের সংখ্যা সর্বাধিক মাত্রার সমান হতে পারে।</a:t>
                </a:r>
              </a:p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৫ সকল সমীকরন সূত্র নয়।</a:t>
                </a:r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৬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6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6</m:t>
                    </m:r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সমীকরণ।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29" y="708770"/>
                <a:ext cx="5546720" cy="5262979"/>
              </a:xfrm>
              <a:prstGeom prst="rect">
                <a:avLst/>
              </a:prstGeom>
              <a:blipFill rotWithShape="0">
                <a:blip r:embed="rId2"/>
                <a:stretch>
                  <a:fillRect l="-2308" t="-1042" b="-2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978648" y="708770"/>
                <a:ext cx="5141626" cy="5693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অভেদ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bn-BD" sz="2800" dirty="0" smtClean="0">
                  <a:latin typeface="Times New Roman" panose="02020603050405020304" pitchFamily="18" charset="0"/>
                  <a:cs typeface="NikoshBAN" panose="02000000000000000000" pitchFamily="2" charset="0"/>
                </a:endParaRPr>
              </a:p>
              <a:p>
                <a:r>
                  <a:rPr lang="bn-BD" sz="28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১ </a:t>
                </a:r>
                <a:r>
                  <a:rPr lang="bn-BD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দুই পক্ষে দুইটি বহুপদী </a:t>
                </a:r>
                <a:r>
                  <a:rPr lang="bn-BD" sz="28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থাকে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bn-BD" sz="2800" dirty="0" smtClean="0">
                  <a:latin typeface="Times New Roman" panose="02020603050405020304" pitchFamily="18" charset="0"/>
                  <a:cs typeface="NikoshBAN" panose="02000000000000000000" pitchFamily="2" charset="0"/>
                </a:endParaRPr>
              </a:p>
              <a:p>
                <a:r>
                  <a:rPr lang="bn-BD" sz="28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২ উভয় পক্ষে বহুপদীর মাত্রা সমান থাকে।</a:t>
                </a:r>
              </a:p>
              <a:p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bn-BD" sz="28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৩ সকল মানের জন্য সমতাটি সত্য।</a:t>
                </a:r>
              </a:p>
              <a:p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bn-BD" sz="28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৪ চলকের মান অসখ্য। </a:t>
                </a:r>
              </a:p>
              <a:p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bn-BD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৫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2800" dirty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সকল বীজগণিতীয় </a:t>
                </a:r>
                <a:r>
                  <a:rPr lang="bn-BD" sz="28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সুত্রই অভেদ।</a:t>
                </a:r>
              </a:p>
              <a:p>
                <a:r>
                  <a:rPr lang="bn-BD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৬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𝑎𝑏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BD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একটি অভেদ ।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648" y="708770"/>
                <a:ext cx="5141626" cy="5693866"/>
              </a:xfrm>
              <a:prstGeom prst="rect">
                <a:avLst/>
              </a:prstGeom>
              <a:blipFill rotWithShape="0">
                <a:blip r:embed="rId3"/>
                <a:stretch>
                  <a:fillRect l="-2491" t="-857" b="-2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509653" y="708770"/>
            <a:ext cx="11626357" cy="12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64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184" y="136618"/>
            <a:ext cx="6624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016994" y="27756"/>
          <a:ext cx="6228933" cy="1100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8" name="Equation" r:id="rId4" imgW="1485720" imgH="634680" progId="Equation.3">
                  <p:embed/>
                </p:oleObj>
              </mc:Choice>
              <mc:Fallback>
                <p:oleObj name="Equation" r:id="rId4" imgW="148572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6994" y="27756"/>
                        <a:ext cx="6228933" cy="11006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71302" y="918565"/>
            <a:ext cx="954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/>
          </p:nvPr>
        </p:nvGraphicFramePr>
        <p:xfrm>
          <a:off x="603390" y="857758"/>
          <a:ext cx="6440265" cy="1118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69" name="Equation" r:id="rId6" imgW="1485720" imgH="634680" progId="Equation.3">
                  <p:embed/>
                </p:oleObj>
              </mc:Choice>
              <mc:Fallback>
                <p:oleObj name="Equation" r:id="rId6" imgW="148572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3390" y="857758"/>
                        <a:ext cx="6440265" cy="1118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3715684" y="1829680"/>
          <a:ext cx="1269893" cy="874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0" name="Equation" r:id="rId8" imgW="571320" imgH="393480" progId="Equation.3">
                  <p:embed/>
                </p:oleObj>
              </mc:Choice>
              <mc:Fallback>
                <p:oleObj name="Equation" r:id="rId8" imgW="571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15684" y="1829680"/>
                        <a:ext cx="1269893" cy="874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5560615" y="1807350"/>
          <a:ext cx="1423267" cy="980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1" name="Equation" r:id="rId10" imgW="571320" imgH="393480" progId="Equation.3">
                  <p:embed/>
                </p:oleObj>
              </mc:Choice>
              <mc:Fallback>
                <p:oleObj name="Equation" r:id="rId10" imgW="571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560615" y="1807350"/>
                        <a:ext cx="1423267" cy="9804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-1388" y="1763045"/>
          <a:ext cx="22971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2" name="Equation" r:id="rId12" imgW="660240" imgH="393480" progId="Equation.3">
                  <p:embed/>
                </p:oleObj>
              </mc:Choice>
              <mc:Fallback>
                <p:oleObj name="Equation" r:id="rId12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-1388" y="1763045"/>
                        <a:ext cx="2297113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330796" y="2126409"/>
            <a:ext cx="567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=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057325" y="2086066"/>
            <a:ext cx="467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+</a:t>
            </a:r>
            <a:endParaRPr lang="en-US" sz="2400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0" y="3951744"/>
          <a:ext cx="7245927" cy="975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3" name="Equation" r:id="rId14" imgW="2997000" imgH="419040" progId="Equation.3">
                  <p:embed/>
                </p:oleObj>
              </mc:Choice>
              <mc:Fallback>
                <p:oleObj name="Equation" r:id="rId14" imgW="2997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0" y="3951744"/>
                        <a:ext cx="7245927" cy="9759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178614" y="5238832"/>
          <a:ext cx="6888697" cy="97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4" name="Equation" r:id="rId16" imgW="2971800" imgH="419040" progId="Equation.3">
                  <p:embed/>
                </p:oleObj>
              </mc:Choice>
              <mc:Fallback>
                <p:oleObj name="Equation" r:id="rId16" imgW="2971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78614" y="5238832"/>
                        <a:ext cx="6888697" cy="972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8828813" y="703872"/>
          <a:ext cx="1980637" cy="767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5" name="Equation" r:id="rId18" imgW="1015920" imgH="393480" progId="Equation.3">
                  <p:embed/>
                </p:oleObj>
              </mc:Choice>
              <mc:Fallback>
                <p:oleObj name="Equation" r:id="rId18" imgW="1015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828813" y="703872"/>
                        <a:ext cx="1980637" cy="767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/>
          </p:nvPr>
        </p:nvGraphicFramePr>
        <p:xfrm>
          <a:off x="8828813" y="1639150"/>
          <a:ext cx="1980637" cy="767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6" name="Equation" r:id="rId20" imgW="1015920" imgH="393480" progId="Equation.3">
                  <p:embed/>
                </p:oleObj>
              </mc:Choice>
              <mc:Fallback>
                <p:oleObj name="Equation" r:id="rId20" imgW="1015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828813" y="1639150"/>
                        <a:ext cx="1980637" cy="767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/>
          </p:nvPr>
        </p:nvGraphicFramePr>
        <p:xfrm>
          <a:off x="8828813" y="2593497"/>
          <a:ext cx="2393369" cy="2422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7" name="Equation" r:id="rId22" imgW="1054080" imgH="1066680" progId="Equation.3">
                  <p:embed/>
                </p:oleObj>
              </mc:Choice>
              <mc:Fallback>
                <p:oleObj name="Equation" r:id="rId22" imgW="1054080" imgH="1066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828813" y="2593497"/>
                        <a:ext cx="2393369" cy="24222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3390" y="6199761"/>
                <a:ext cx="3738355" cy="710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নির্ণেয় সমাধান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90" y="6199761"/>
                <a:ext cx="3738355" cy="710579"/>
              </a:xfrm>
              <a:prstGeom prst="rect">
                <a:avLst/>
              </a:prstGeom>
              <a:blipFill rotWithShape="0">
                <a:blip r:embed="rId24"/>
                <a:stretch>
                  <a:fillRect l="-3426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47381" y="6156898"/>
                <a:ext cx="3310931" cy="799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Ans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381" y="6156898"/>
                <a:ext cx="3310931" cy="799001"/>
              </a:xfrm>
              <a:prstGeom prst="rect">
                <a:avLst/>
              </a:prstGeom>
              <a:blipFill rotWithShape="0">
                <a:blip r:embed="rId25"/>
                <a:stretch>
                  <a:fillRect l="-4604" b="-9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384183" y="247685"/>
            <a:ext cx="1104102" cy="912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592484"/>
              </p:ext>
            </p:extLst>
          </p:nvPr>
        </p:nvGraphicFramePr>
        <p:xfrm>
          <a:off x="2237169" y="1687898"/>
          <a:ext cx="1009940" cy="1118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8" name="Equation" r:id="rId26" imgW="355320" imgH="393480" progId="Equation.3">
                  <p:embed/>
                </p:oleObj>
              </mc:Choice>
              <mc:Fallback>
                <p:oleObj name="Equation" r:id="rId26" imgW="355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237169" y="1687898"/>
                        <a:ext cx="1009940" cy="11181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5168962" y="2756260"/>
          <a:ext cx="897175" cy="99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" name="Equation" r:id="rId28" imgW="355320" imgH="393480" progId="Equation.3">
                  <p:embed/>
                </p:oleObj>
              </mc:Choice>
              <mc:Fallback>
                <p:oleObj name="Equation" r:id="rId28" imgW="355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168962" y="2756260"/>
                        <a:ext cx="897175" cy="99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1724895" y="2754486"/>
          <a:ext cx="1362748" cy="938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" name="Equation" r:id="rId30" imgW="571320" imgH="393480" progId="Equation.3">
                  <p:embed/>
                </p:oleObj>
              </mc:Choice>
              <mc:Fallback>
                <p:oleObj name="Equation" r:id="rId30" imgW="571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724895" y="2754486"/>
                        <a:ext cx="1362748" cy="938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-8153" y="2722095"/>
          <a:ext cx="1651026" cy="1003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1" name="Equation" r:id="rId32" imgW="647640" imgH="393480" progId="Equation.3">
                  <p:embed/>
                </p:oleObj>
              </mc:Choice>
              <mc:Fallback>
                <p:oleObj name="Equation" r:id="rId32" imgW="647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-8153" y="2722095"/>
                        <a:ext cx="1651026" cy="1003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3247109" y="2812569"/>
          <a:ext cx="1789774" cy="88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2" name="Equation" r:id="rId34" imgW="799920" imgH="393480" progId="Equation.3">
                  <p:embed/>
                </p:oleObj>
              </mc:Choice>
              <mc:Fallback>
                <p:oleObj name="Equation" r:id="rId34" imgW="799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247109" y="2812569"/>
                        <a:ext cx="1789774" cy="880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208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2" grpId="0"/>
      <p:bldP spid="2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8808"/>
            <a:ext cx="9958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কাজ-তিনটি করে অভেদ লিখ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6382509"/>
              </p:ext>
            </p:extLst>
          </p:nvPr>
        </p:nvGraphicFramePr>
        <p:xfrm>
          <a:off x="3011727" y="3271780"/>
          <a:ext cx="8303288" cy="2092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0" name="Equation" r:id="rId3" imgW="1562040" imgH="393480" progId="Equation.3">
                  <p:embed/>
                </p:oleObj>
              </mc:Choice>
              <mc:Fallback>
                <p:oleObj name="Equation" r:id="rId3" imgW="15620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11727" y="3271780"/>
                        <a:ext cx="8303288" cy="20926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2322965"/>
            <a:ext cx="93584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/>
              <a:t>দলগত কাজ- সমাধান সেট নির্ণয় কর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70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29272" y="1090778"/>
                <a:ext cx="7637930" cy="2369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  যদি সমীকরণকে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</m:oMath>
                </a14:m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দ্বারা এবং অভেদকে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𝑦</m:t>
                    </m:r>
                  </m:oMath>
                </a14:m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দ্বারা প্রকাশ করা হয় তবে নিচের কোনটি সঠিক ?</a:t>
                </a:r>
              </a:p>
              <a:p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ক)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খ)</a:t>
                </a:r>
                <a:endParaRPr lang="bn-BD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গ)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ঘ)</a:t>
                </a:r>
                <a:endPara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272" y="1090778"/>
                <a:ext cx="7637930" cy="2369880"/>
              </a:xfrm>
              <a:prstGeom prst="rect">
                <a:avLst/>
              </a:prstGeom>
              <a:blipFill rotWithShape="0">
                <a:blip r:embed="rId4"/>
                <a:stretch>
                  <a:fillRect l="-2394" t="-3599" b="-8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19417"/>
              </p:ext>
            </p:extLst>
          </p:nvPr>
        </p:nvGraphicFramePr>
        <p:xfrm>
          <a:off x="1762222" y="2376051"/>
          <a:ext cx="1141970" cy="429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7" name="Equation" r:id="rId5" imgW="393480" imgH="164880" progId="Equation.3">
                  <p:embed/>
                </p:oleObj>
              </mc:Choice>
              <mc:Fallback>
                <p:oleObj name="Equation" r:id="rId5" imgW="39348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2222" y="2376051"/>
                        <a:ext cx="1141970" cy="429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570804"/>
              </p:ext>
            </p:extLst>
          </p:nvPr>
        </p:nvGraphicFramePr>
        <p:xfrm>
          <a:off x="4290051" y="2338222"/>
          <a:ext cx="923125" cy="387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8" name="Equation" r:id="rId7" imgW="393480" imgH="164880" progId="Equation.3">
                  <p:embed/>
                </p:oleObj>
              </mc:Choice>
              <mc:Fallback>
                <p:oleObj name="Equation" r:id="rId7" imgW="39348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90051" y="2338222"/>
                        <a:ext cx="923125" cy="387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848229"/>
              </p:ext>
            </p:extLst>
          </p:nvPr>
        </p:nvGraphicFramePr>
        <p:xfrm>
          <a:off x="4290051" y="2923904"/>
          <a:ext cx="806450" cy="338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9" name="Equation" r:id="rId9" imgW="393480" imgH="164880" progId="Equation.3">
                  <p:embed/>
                </p:oleObj>
              </mc:Choice>
              <mc:Fallback>
                <p:oleObj name="Equation" r:id="rId9" imgW="39348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90051" y="2923904"/>
                        <a:ext cx="806450" cy="338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4788" y="4769505"/>
                <a:ext cx="110803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কে চলক ধরে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36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𝑏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0</m:t>
                    </m:r>
                  </m:oMath>
                </a14:m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সমীকরণটির ঘাত নিচের কোনটি ?</a:t>
                </a:r>
                <a:endPara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ক)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খ)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গ)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bn-BD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ঘ)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88" y="4769505"/>
                <a:ext cx="11080376" cy="1200329"/>
              </a:xfrm>
              <a:prstGeom prst="rect">
                <a:avLst/>
              </a:prstGeom>
              <a:blipFill rotWithShape="0">
                <a:blip r:embed="rId11"/>
                <a:stretch>
                  <a:fillRect l="-1650" t="-6599" b="-19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05004" y="-175206"/>
            <a:ext cx="32382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মুল্যায়ন-</a:t>
            </a:r>
            <a:endParaRPr lang="en-US" sz="7200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718102"/>
              </p:ext>
            </p:extLst>
          </p:nvPr>
        </p:nvGraphicFramePr>
        <p:xfrm>
          <a:off x="1711732" y="2948741"/>
          <a:ext cx="1141970" cy="511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0" name="Equation" r:id="rId12" imgW="368280" imgH="164880" progId="Equation.3">
                  <p:embed/>
                </p:oleObj>
              </mc:Choice>
              <mc:Fallback>
                <p:oleObj name="Equation" r:id="rId12" imgW="368280" imgH="164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11732" y="2948741"/>
                        <a:ext cx="1141970" cy="5119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11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2904" y="778251"/>
            <a:ext cx="3434320" cy="887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কাজ-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65729" y="2535611"/>
            <a:ext cx="10726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# একটি বিদ্যালয়ের নবম শ্রেণীর একটি পরীক্ষায়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জন ছাত্রের গণিতে প্রাপ্ত মোট নম্বর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1950 .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পরীক্ষায় অন্য একজন ছাত্রের গণিতে প্রাপ্ত নম্বর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যোগ করায় প্রাপ্ত নম্বরের গড়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কমে গেল।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37178" y="4300090"/>
            <a:ext cx="105548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ক)পৃথকভাবে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জন ছাত্রের এবং নতুন ছাত্রসহ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সকলের প্রাপ্ত নম্বরের গড়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x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এর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লেখ 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637178" y="4930062"/>
                <a:ext cx="940706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খ) প্রদত্ত শর্তানুসারে সমীকরণ গঠন করে দেখাও যে,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28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35</m:t>
                    </m:r>
                    <m:r>
                      <a:rPr lang="en-US" sz="28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1950</m:t>
                    </m:r>
                    <m:r>
                      <a:rPr lang="en-US" sz="28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0</m:t>
                    </m:r>
                  </m:oMath>
                </a14:m>
                <a:endParaRPr lang="bn-BD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178" y="4930062"/>
                <a:ext cx="9407060" cy="523220"/>
              </a:xfrm>
              <a:prstGeom prst="rect">
                <a:avLst/>
              </a:prstGeom>
              <a:blipFill rotWithShape="0">
                <a:blip r:embed="rId2"/>
                <a:stretch>
                  <a:fillRect l="-1361" t="-10465" b="-3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771650" y="5786438"/>
            <a:ext cx="10029825" cy="8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971674" y="6000750"/>
            <a:ext cx="10029825" cy="8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637178" y="5667594"/>
            <a:ext cx="95488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x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 মান বের করে দুইক্ষেত্রে নম্বরের গড় কত তা নির্ণয় কর ।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81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0" grpId="0"/>
      <p:bldP spid="17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4-Point Star 2"/>
          <p:cNvSpPr/>
          <p:nvPr/>
        </p:nvSpPr>
        <p:spPr>
          <a:xfrm>
            <a:off x="1174391" y="645879"/>
            <a:ext cx="10472737" cy="6657975"/>
          </a:xfrm>
          <a:prstGeom prst="star24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9785" y="1449765"/>
            <a:ext cx="3894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6" r="10264"/>
          <a:stretch/>
        </p:blipFill>
        <p:spPr>
          <a:xfrm rot="3582712">
            <a:off x="5192151" y="2776011"/>
            <a:ext cx="1545465" cy="290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63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376</Words>
  <Application>Microsoft Office PowerPoint</Application>
  <PresentationFormat>Widescreen</PresentationFormat>
  <Paragraphs>96</Paragraphs>
  <Slides>13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183</cp:revision>
  <dcterms:created xsi:type="dcterms:W3CDTF">2014-01-29T04:13:30Z</dcterms:created>
  <dcterms:modified xsi:type="dcterms:W3CDTF">2014-02-05T19:34:05Z</dcterms:modified>
</cp:coreProperties>
</file>